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4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ype="http://schemas.openxmlformats.org/officeDocument/2006/relationships/presProps" Target="presProps.xml"/>  <Relationship Id="rId21" Type="http://schemas.openxmlformats.org/officeDocument/2006/relationships/viewProps" Target="viewProps.xml"/>  <Relationship Id="rId22" Type="http://schemas.openxmlformats.org/officeDocument/2006/relationships/theme" Target="theme/theme1.xml"/>  <Relationship Id="rId23" Type="http://schemas.openxmlformats.org/officeDocument/2006/relationships/tableStyles" Target="tableStyles.xml"/>  <Relationship Id="rId24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81.png" Type="http://schemas.openxmlformats.org/officeDocument/2006/relationships/image"/><Relationship Id="rId2" Target="../media/image82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8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8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media/image85.png" Type="http://schemas.openxmlformats.org/officeDocument/2006/relationships/image"/><Relationship Id="rId2" Target="../media/image86.svg" Type="http://schemas.openxmlformats.org/officeDocument/2006/relationships/image"/><Relationship Id="rId3" Target="../media/image87.png" Type="http://schemas.openxmlformats.org/officeDocument/2006/relationships/image"/><Relationship Id="rId4" Target="../media/image88.sv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3.xml" Type="http://schemas.openxmlformats.org/officeDocument/2006/relationships/notesSlide"/></Relationships>
</file>

<file path=ppt/slides/_rels/slide14.xml.rels><?xml version="1.0" encoding="UTF-8" standalone="yes"?><Relationships xmlns="http://schemas.openxmlformats.org/package/2006/relationships"><Relationship Id="rId1" Target="../media/image89.png" Type="http://schemas.openxmlformats.org/officeDocument/2006/relationships/image"/><Relationship Id="rId2" Target="../media/image90.svg" Type="http://schemas.openxmlformats.org/officeDocument/2006/relationships/image"/><Relationship Id="rId3" Target="../media/image91.png" Type="http://schemas.openxmlformats.org/officeDocument/2006/relationships/image"/><Relationship Id="rId4" Target="../media/image92.svg" Type="http://schemas.openxmlformats.org/officeDocument/2006/relationships/image"/><Relationship Id="rId5" Target="../media/image93.png" Type="http://schemas.openxmlformats.org/officeDocument/2006/relationships/image"/><Relationship Id="rId6" Target="../media/image94.svg" Type="http://schemas.openxmlformats.org/officeDocument/2006/relationships/image"/><Relationship Id="rId7" Target="../media/image95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4.xml" Type="http://schemas.openxmlformats.org/officeDocument/2006/relationships/notesSlide"/></Relationships>
</file>

<file path=ppt/slides/_rels/slide15.xml.rels><?xml version="1.0" encoding="UTF-8" standalone="yes"?><Relationships xmlns="http://schemas.openxmlformats.org/package/2006/relationships"><Relationship Id="rId1" Target="../media/image96.png" Type="http://schemas.openxmlformats.org/officeDocument/2006/relationships/image"/><Relationship Id="rId2" Target="../media/image97.svg" Type="http://schemas.openxmlformats.org/officeDocument/2006/relationships/image"/><Relationship Id="rId3" Target="../media/image98.png" Type="http://schemas.openxmlformats.org/officeDocument/2006/relationships/image"/><Relationship Id="rId4" Target="../media/image99.svg" Type="http://schemas.openxmlformats.org/officeDocument/2006/relationships/image"/><Relationship Id="rId5" Target="../media/image100.png" Type="http://schemas.openxmlformats.org/officeDocument/2006/relationships/image"/><Relationship Id="rId6" Target="../media/image101.svg" Type="http://schemas.openxmlformats.org/officeDocument/2006/relationships/image"/><Relationship Id="rId7" Target="../media/image102.png" Type="http://schemas.openxmlformats.org/officeDocument/2006/relationships/image"/><Relationship Id="rId8" Target="../media/image103.svg" Type="http://schemas.openxmlformats.org/officeDocument/2006/relationships/image"/><Relationship Id="rId9" Target="../media/image104.png" Type="http://schemas.openxmlformats.org/officeDocument/2006/relationships/image"/><Relationship Id="rId10" Target="../media/image105.svg" Type="http://schemas.openxmlformats.org/officeDocument/2006/relationships/image"/><Relationship Id="rId11" Target="../media/image106.png" Type="http://schemas.openxmlformats.org/officeDocument/2006/relationships/image"/><Relationship Id="rId12" Target="../media/image107.svg" Type="http://schemas.openxmlformats.org/officeDocument/2006/relationships/image"/><Relationship Id="rId13" Target="../media/image108.png" Type="http://schemas.openxmlformats.org/officeDocument/2006/relationships/image"/><Relationship Id="rId14" Target="../media/image109.svg" Type="http://schemas.openxmlformats.org/officeDocument/2006/relationships/image"/><Relationship Id="rId15" Target="../media/image110.png" Type="http://schemas.openxmlformats.org/officeDocument/2006/relationships/image"/><Relationship Id="rId16" Target="../media/image111.svg" Type="http://schemas.openxmlformats.org/officeDocument/2006/relationships/image"/><Relationship Id="rId17" Target="../media/image112.png" Type="http://schemas.openxmlformats.org/officeDocument/2006/relationships/image"/><Relationship Id="rId18" Target="../media/image113.svg" Type="http://schemas.openxmlformats.org/officeDocument/2006/relationships/image"/><Relationship Id="rId19" Target="../media/image114.png" Type="http://schemas.openxmlformats.org/officeDocument/2006/relationships/image"/><Relationship Id="rId20" Target="../media/image115.svg" Type="http://schemas.openxmlformats.org/officeDocument/2006/relationships/image"/><Relationship Id="rId21" Target="../slideLayouts/slideLayout1.xml" Type="http://schemas.openxmlformats.org/officeDocument/2006/relationships/slideLayout"/><Relationship Id="rId22" Target="../notesSlides/notesSlide15.xml" Type="http://schemas.openxmlformats.org/officeDocument/2006/relationships/notesSlide"/></Relationships>
</file>

<file path=ppt/slides/_rels/slide16.xml.rels><?xml version="1.0" encoding="UTF-8" standalone="yes"?><Relationships xmlns="http://schemas.openxmlformats.org/package/2006/relationships"><Relationship Id="rId1" Target="../media/image116.png" Type="http://schemas.openxmlformats.org/officeDocument/2006/relationships/image"/><Relationship Id="rId2" Target="../media/image117.png" Type="http://schemas.openxmlformats.org/officeDocument/2006/relationships/image"/><Relationship Id="rId3" Target="../media/image118.svg" Type="http://schemas.openxmlformats.org/officeDocument/2006/relationships/image"/><Relationship Id="rId4" Target="../media/image119.png" Type="http://schemas.openxmlformats.org/officeDocument/2006/relationships/image"/><Relationship Id="rId5" Target="../media/image120.sv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6.xml" Type="http://schemas.openxmlformats.org/officeDocument/2006/relationships/notesSlide"/></Relationships>
</file>

<file path=ppt/slides/_rels/slide17.xml.rels><?xml version="1.0" encoding="UTF-8" standalone="yes"?><Relationships xmlns="http://schemas.openxmlformats.org/package/2006/relationships"><Relationship Id="rId1" Target="../media/image12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<Relationships xmlns="http://schemas.openxmlformats.org/package/2006/relationships"><Relationship Id="rId1" Target="../media/image122.png" Type="http://schemas.openxmlformats.org/officeDocument/2006/relationships/image"/><Relationship Id="rId2" Target="../media/image123.png" Type="http://schemas.openxmlformats.org/officeDocument/2006/relationships/image"/><Relationship Id="rId3" Target="../media/image124.sv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8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2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8.png" Type="http://schemas.openxmlformats.org/officeDocument/2006/relationships/image"/><Relationship Id="rId2" Target="../media/image9.sv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22" Target="../media/image29.png" Type="http://schemas.openxmlformats.org/officeDocument/2006/relationships/image"/><Relationship Id="rId23" Target="../media/image30.svg" Type="http://schemas.openxmlformats.org/officeDocument/2006/relationships/image"/><Relationship Id="rId24" Target="../media/image31.png" Type="http://schemas.openxmlformats.org/officeDocument/2006/relationships/image"/><Relationship Id="rId25" Target="../media/image32.svg" Type="http://schemas.openxmlformats.org/officeDocument/2006/relationships/image"/><Relationship Id="rId26" Target="../slideLayouts/slideLayout1.xml" Type="http://schemas.openxmlformats.org/officeDocument/2006/relationships/slideLayout"/><Relationship Id="rId27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3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3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35.png" Type="http://schemas.openxmlformats.org/officeDocument/2006/relationships/image"/><Relationship Id="rId2" Target="../media/image36.sv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15" Target="../media/image49.png" Type="http://schemas.openxmlformats.org/officeDocument/2006/relationships/image"/><Relationship Id="rId16" Target="../media/image50.svg" Type="http://schemas.openxmlformats.org/officeDocument/2006/relationships/image"/><Relationship Id="rId17" Target="../media/image51.png" Type="http://schemas.openxmlformats.org/officeDocument/2006/relationships/image"/><Relationship Id="rId18" Target="../media/image52.svg" Type="http://schemas.openxmlformats.org/officeDocument/2006/relationships/image"/><Relationship Id="rId19" Target="../media/image53.png" Type="http://schemas.openxmlformats.org/officeDocument/2006/relationships/image"/><Relationship Id="rId20" Target="../media/image54.svg" Type="http://schemas.openxmlformats.org/officeDocument/2006/relationships/image"/><Relationship Id="rId21" Target="../media/image55.png" Type="http://schemas.openxmlformats.org/officeDocument/2006/relationships/image"/><Relationship Id="rId22" Target="../media/image56.svg" Type="http://schemas.openxmlformats.org/officeDocument/2006/relationships/image"/><Relationship Id="rId23" Target="../media/image57.png" Type="http://schemas.openxmlformats.org/officeDocument/2006/relationships/image"/><Relationship Id="rId24" Target="../media/image58.svg" Type="http://schemas.openxmlformats.org/officeDocument/2006/relationships/image"/><Relationship Id="rId25" Target="../media/image59.png" Type="http://schemas.openxmlformats.org/officeDocument/2006/relationships/image"/><Relationship Id="rId26" Target="../media/image60.svg" Type="http://schemas.openxmlformats.org/officeDocument/2006/relationships/image"/><Relationship Id="rId27" Target="../media/image61.png" Type="http://schemas.openxmlformats.org/officeDocument/2006/relationships/image"/><Relationship Id="rId28" Target="../media/image62.svg" Type="http://schemas.openxmlformats.org/officeDocument/2006/relationships/image"/><Relationship Id="rId29" Target="../media/image63.png" Type="http://schemas.openxmlformats.org/officeDocument/2006/relationships/image"/><Relationship Id="rId30" Target="../media/image64.svg" Type="http://schemas.openxmlformats.org/officeDocument/2006/relationships/image"/><Relationship Id="rId31" Target="../media/image65.png" Type="http://schemas.openxmlformats.org/officeDocument/2006/relationships/image"/><Relationship Id="rId32" Target="../media/image66.svg" Type="http://schemas.openxmlformats.org/officeDocument/2006/relationships/image"/><Relationship Id="rId33" Target="../media/image67.png" Type="http://schemas.openxmlformats.org/officeDocument/2006/relationships/image"/><Relationship Id="rId34" Target="../media/image68.svg" Type="http://schemas.openxmlformats.org/officeDocument/2006/relationships/image"/><Relationship Id="rId35" Target="../slideLayouts/slideLayout1.xml" Type="http://schemas.openxmlformats.org/officeDocument/2006/relationships/slideLayout"/><Relationship Id="rId36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69.png" Type="http://schemas.openxmlformats.org/officeDocument/2006/relationships/image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74.png" Type="http://schemas.openxmlformats.org/officeDocument/2006/relationships/image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28912" b="28912"/>
          <a:stretch/>
        </p:blipFill>
        <p:spPr>
          <a:xfrm>
            <a:off x="0" y="3075806"/>
            <a:ext cx="12188952" cy="342814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988924"/>
            <a:ext cx="12188952" cy="5418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7277"/>
              </a:lnSpc>
              <a:spcAft>
                <a:spcPts val="600"/>
              </a:spcAft>
              <a:buNone/>
            </a:pPr>
            <a:r>
              <a:rPr lang="en-US" sz="58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“Accept All”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" y="1883098"/>
            <a:ext cx="12141339" cy="17521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Landscape of Cookie Banners in Greece and the UK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6503949"/>
            <a:ext cx="12188952" cy="352337"/>
          </a:xfrm>
          <a:prstGeom prst="rect">
            <a:avLst/>
          </a:prstGeom>
          <a:solidFill>
            <a:srgbClr val="333333"/>
          </a:solidFill>
        </p:spPr>
      </p:sp>
      <p:sp>
        <p:nvSpPr>
          <p:cNvPr id="6" name="Object 5"/>
          <p:cNvSpPr/>
          <p:nvPr/>
        </p:nvSpPr>
        <p:spPr>
          <a:xfrm>
            <a:off x="476131" y="6618220"/>
            <a:ext cx="6142089" cy="9522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Georgios Kampanos &amp; Siamak F. Shahandashti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856411" y="6618220"/>
            <a:ext cx="6142089" cy="9522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University of York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873224"/>
            <a:ext cx="11998500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Prevalence depends on sample size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447563"/>
            <a:ext cx="11998500" cy="16855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Question 1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403037" y="1950232"/>
            <a:ext cx="5319307" cy="2176871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5" name="Object 4"/>
          <p:cNvSpPr/>
          <p:nvPr/>
        </p:nvSpPr>
        <p:spPr>
          <a:xfrm>
            <a:off x="8302014" y="2267812"/>
            <a:ext cx="1521353" cy="28187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591"/>
              </a:lnSpc>
              <a:spcAft>
                <a:spcPts val="600"/>
              </a:spcAft>
              <a:buNone/>
            </a:pPr>
            <a:r>
              <a:rPr lang="en-US" sz="29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46%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401303" y="2806792"/>
            <a:ext cx="3322775" cy="1285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 websites display a cookie banner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428582" y="3192458"/>
            <a:ext cx="5268217" cy="58849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is at odds with previous, smaller-scale research on the subject. Our results</a:t>
            </a:r>
            <a:br>
              <a:rPr lang="en-US" sz="9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9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 that the observed prevalence depends on the size of the sample.</a:t>
            </a:r>
            <a:br>
              <a:rPr lang="en-US" sz="9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9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data suggests that around 13% of Greek and 26% UK websites have yet to</a:t>
            </a:r>
            <a:br>
              <a:rPr lang="en-US" sz="9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9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comply with the GDPR or DPA.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403037" y="4117580"/>
            <a:ext cx="5319307" cy="217687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Object 8"/>
          <p:cNvSpPr/>
          <p:nvPr/>
        </p:nvSpPr>
        <p:spPr>
          <a:xfrm>
            <a:off x="6403037" y="4117580"/>
            <a:ext cx="5319307" cy="2176871"/>
          </a:xfrm>
          <a:prstGeom prst="rect">
            <a:avLst/>
          </a:prstGeom>
          <a:solidFill>
            <a:srgbClr val="fbfbfb"/>
          </a:solidFill>
        </p:spPr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1"/>
          <a:srcRect l="-937" r="-937" t="-91943" b="-91943"/>
          <a:stretch/>
        </p:blipFill>
        <p:spPr>
          <a:xfrm>
            <a:off x="6403037" y="4117580"/>
            <a:ext cx="5319307" cy="2176871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8242793" y="5110789"/>
            <a:ext cx="1639795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 text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9" y="1761684"/>
            <a:ext cx="5926906" cy="47136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873224"/>
            <a:ext cx="11998500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might not have many options available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447563"/>
            <a:ext cx="11998500" cy="16855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Question 2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183260" y="1950232"/>
            <a:ext cx="4539083" cy="4344219"/>
          </a:xfrm>
          <a:prstGeom prst="rect">
            <a:avLst/>
          </a:prstGeom>
          <a:solidFill>
            <a:srgbClr val="bd1550"/>
          </a:solidFill>
        </p:spPr>
      </p:sp>
      <p:sp>
        <p:nvSpPr>
          <p:cNvPr id="5" name="Object 4"/>
          <p:cNvSpPr/>
          <p:nvPr/>
        </p:nvSpPr>
        <p:spPr>
          <a:xfrm>
            <a:off x="7726542" y="2524256"/>
            <a:ext cx="3452521" cy="12230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6048"/>
              </a:lnSpc>
              <a:spcAft>
                <a:spcPts val="600"/>
              </a:spcAft>
              <a:buNone/>
            </a:pPr>
            <a:r>
              <a:rPr lang="en-US" sz="4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 privacy</a:t>
            </a:r>
            <a:br>
              <a:rPr lang="en-US" sz="4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4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218700" y="4004452"/>
            <a:ext cx="4468203" cy="201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 average per cookie banner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136044" y="4463442"/>
            <a:ext cx="4633516" cy="122841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is in agreement with van Eijk et al.'s</a:t>
            </a:r>
            <a:b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 that the median number of</a:t>
            </a:r>
            <a:b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choices in the top 100 popular websites</a:t>
            </a:r>
            <a:b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that have a cookie banner in both</a:t>
            </a:r>
            <a:b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countries was two.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679" y="1761684"/>
            <a:ext cx="6707130" cy="47136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873224"/>
            <a:ext cx="11998500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opt-outs are rare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447563"/>
            <a:ext cx="11998500" cy="16855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Question 2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183260" y="1950232"/>
            <a:ext cx="4539083" cy="4344219"/>
          </a:xfrm>
          <a:prstGeom prst="rect">
            <a:avLst/>
          </a:prstGeom>
          <a:solidFill>
            <a:srgbClr val="bd1550"/>
          </a:solidFill>
        </p:spPr>
      </p:sp>
      <p:sp>
        <p:nvSpPr>
          <p:cNvPr id="5" name="Object 4"/>
          <p:cNvSpPr/>
          <p:nvPr/>
        </p:nvSpPr>
        <p:spPr>
          <a:xfrm>
            <a:off x="7634034" y="2340279"/>
            <a:ext cx="3637536" cy="8311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Impossible to</a:t>
            </a:r>
            <a:b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opt-out?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125379" y="3428524"/>
            <a:ext cx="4654846" cy="69515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considerable proportion of cookie</a:t>
            </a:r>
            <a:b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banners provide either no option or only</a:t>
            </a:r>
            <a:b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option to the user.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149566" y="4380786"/>
            <a:ext cx="4606472" cy="149505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Although Affirmative options are quite</a:t>
            </a:r>
            <a:b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ubiquitous in both countries (Greece:</a:t>
            </a:r>
            <a:b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95%, UK: 88%), Negative options are</a:t>
            </a:r>
            <a:b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quite rare (Greece: 20%, UK: 6%) making</a:t>
            </a:r>
            <a:b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hard or impossible to opt-out from</a:t>
            </a:r>
            <a:b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tracking.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679" y="1761684"/>
            <a:ext cx="6707130" cy="47136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873224"/>
            <a:ext cx="11998500" cy="8311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cookie banners nudge</a:t>
            </a:r>
            <a:b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towards privacy-intrusive choices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447563"/>
            <a:ext cx="11998500" cy="16855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Question 3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466168"/>
            <a:ext cx="3916569" cy="3923509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5" name="Object 4"/>
          <p:cNvSpPr/>
          <p:nvPr/>
        </p:nvSpPr>
        <p:spPr>
          <a:xfrm>
            <a:off x="813423" y="3030954"/>
            <a:ext cx="3241985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Compliance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53648" y="3774671"/>
            <a:ext cx="3342439" cy="8391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research confirms what</a:t>
            </a:r>
            <a:b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 researchers also found:</a:t>
            </a:r>
            <a:b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Websites nudge users towards</a:t>
            </a:r>
            <a:b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accepting cookies.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53648" y="5013754"/>
            <a:ext cx="3342439" cy="6111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is also clear 76% of Greek and</a:t>
            </a:r>
            <a:b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84% of UK cookie banners</a:t>
            </a:r>
            <a:b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violate the GDPR and DPA!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883" y="2466358"/>
            <a:ext cx="6722969" cy="391379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5883" y="2466358"/>
            <a:ext cx="6722969" cy="3913796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876000" y="2466358"/>
            <a:ext cx="1112807" cy="2815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Combos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988807" y="2466358"/>
            <a:ext cx="799305" cy="2815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GR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788112" y="2466358"/>
            <a:ext cx="800495" cy="2815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UK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7588607" y="2466358"/>
            <a:ext cx="1802453" cy="2815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Consent Explicit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9391060" y="2466358"/>
            <a:ext cx="2209843" cy="281568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Accept easy as Reject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4876000" y="2747926"/>
            <a:ext cx="1112807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ANMI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5988807" y="2747926"/>
            <a:ext cx="79930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4%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6788112" y="2747926"/>
            <a:ext cx="80049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1%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7588607" y="2747926"/>
            <a:ext cx="1802453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9391060" y="2747926"/>
            <a:ext cx="2209843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4876000" y="3001338"/>
            <a:ext cx="1112807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ANM-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988807" y="3001338"/>
            <a:ext cx="79930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5%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6788112" y="3001338"/>
            <a:ext cx="80049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3%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588607" y="3001338"/>
            <a:ext cx="1802453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9391060" y="3001338"/>
            <a:ext cx="2209843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4876000" y="3254749"/>
            <a:ext cx="1112807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AN-I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5988807" y="3254749"/>
            <a:ext cx="79930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10%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6788112" y="3254749"/>
            <a:ext cx="80049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&lt; 1%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7588607" y="3254749"/>
            <a:ext cx="1802453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9391060" y="3254749"/>
            <a:ext cx="2209843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4876000" y="3508160"/>
            <a:ext cx="1112807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AN--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5988807" y="3508160"/>
            <a:ext cx="79930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2%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6788112" y="3508160"/>
            <a:ext cx="80049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1%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7588607" y="3508160"/>
            <a:ext cx="1802453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34" name="Object 33"/>
          <p:cNvSpPr/>
          <p:nvPr/>
        </p:nvSpPr>
        <p:spPr>
          <a:xfrm>
            <a:off x="9391060" y="3508160"/>
            <a:ext cx="2209843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4876000" y="3761571"/>
            <a:ext cx="1112807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A-MI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5988807" y="3761571"/>
            <a:ext cx="79930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5%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6788112" y="3761571"/>
            <a:ext cx="80049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8%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7588607" y="3761571"/>
            <a:ext cx="1802453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9391060" y="3761571"/>
            <a:ext cx="2209843" cy="253411"/>
          </a:xfrm>
          <a:prstGeom prst="rect">
            <a:avLst/>
          </a:prstGeom>
          <a:solidFill>
            <a:srgbClr val="e74c3c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Νο</a:t>
            </a:r>
            <a:endParaRPr lang="en-US" dirty="0"/>
          </a:p>
        </p:txBody>
      </p:sp>
      <p:sp>
        <p:nvSpPr>
          <p:cNvPr id="40" name="Object 39"/>
          <p:cNvSpPr/>
          <p:nvPr/>
        </p:nvSpPr>
        <p:spPr>
          <a:xfrm>
            <a:off x="4876000" y="4014983"/>
            <a:ext cx="1112807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A-M-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5988807" y="4014983"/>
            <a:ext cx="79930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32%</a:t>
            </a:r>
            <a:endParaRPr lang="en-US" dirty="0"/>
          </a:p>
        </p:txBody>
      </p:sp>
      <p:sp>
        <p:nvSpPr>
          <p:cNvPr id="42" name="Object 41"/>
          <p:cNvSpPr/>
          <p:nvPr/>
        </p:nvSpPr>
        <p:spPr>
          <a:xfrm>
            <a:off x="6788112" y="4014983"/>
            <a:ext cx="800495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47%</a:t>
            </a:r>
            <a:endParaRPr lang="en-US" dirty="0"/>
          </a:p>
        </p:txBody>
      </p:sp>
      <p:sp>
        <p:nvSpPr>
          <p:cNvPr id="43" name="Object 42"/>
          <p:cNvSpPr/>
          <p:nvPr/>
        </p:nvSpPr>
        <p:spPr>
          <a:xfrm>
            <a:off x="7588607" y="4014983"/>
            <a:ext cx="1802453" cy="25341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9391060" y="4014983"/>
            <a:ext cx="2209843" cy="253411"/>
          </a:xfrm>
          <a:prstGeom prst="rect">
            <a:avLst/>
          </a:prstGeom>
          <a:solidFill>
            <a:srgbClr val="e74c3c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Νο</a:t>
            </a:r>
            <a:endParaRPr lang="en-US" dirty="0"/>
          </a:p>
        </p:txBody>
      </p:sp>
      <p:sp>
        <p:nvSpPr>
          <p:cNvPr id="45" name="Object 44"/>
          <p:cNvSpPr/>
          <p:nvPr/>
        </p:nvSpPr>
        <p:spPr>
          <a:xfrm>
            <a:off x="4876000" y="4268394"/>
            <a:ext cx="1112807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A--I</a:t>
            </a:r>
            <a:endParaRPr lang="en-US" dirty="0"/>
          </a:p>
        </p:txBody>
      </p:sp>
      <p:sp>
        <p:nvSpPr>
          <p:cNvPr id="46" name="Object 45"/>
          <p:cNvSpPr/>
          <p:nvPr/>
        </p:nvSpPr>
        <p:spPr>
          <a:xfrm>
            <a:off x="5988807" y="4268394"/>
            <a:ext cx="79930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21%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6788112" y="4268394"/>
            <a:ext cx="80049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8%</a:t>
            </a:r>
            <a:endParaRPr lang="en-US" dirty="0"/>
          </a:p>
        </p:txBody>
      </p:sp>
      <p:sp>
        <p:nvSpPr>
          <p:cNvPr id="48" name="Object 47"/>
          <p:cNvSpPr/>
          <p:nvPr/>
        </p:nvSpPr>
        <p:spPr>
          <a:xfrm>
            <a:off x="7588607" y="4268394"/>
            <a:ext cx="180245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49" name="Object 48"/>
          <p:cNvSpPr/>
          <p:nvPr/>
        </p:nvSpPr>
        <p:spPr>
          <a:xfrm>
            <a:off x="9391060" y="4268394"/>
            <a:ext cx="2209843" cy="211176"/>
          </a:xfrm>
          <a:prstGeom prst="rect">
            <a:avLst/>
          </a:prstGeom>
          <a:solidFill>
            <a:srgbClr val="e74c3c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Νο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4876000" y="4479570"/>
            <a:ext cx="1112807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A---</a:t>
            </a:r>
            <a:endParaRPr lang="en-US" dirty="0"/>
          </a:p>
        </p:txBody>
      </p:sp>
      <p:sp>
        <p:nvSpPr>
          <p:cNvPr id="51" name="Object 50"/>
          <p:cNvSpPr/>
          <p:nvPr/>
        </p:nvSpPr>
        <p:spPr>
          <a:xfrm>
            <a:off x="5988807" y="4479570"/>
            <a:ext cx="79930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17%</a:t>
            </a:r>
            <a:endParaRPr lang="en-US" dirty="0"/>
          </a:p>
        </p:txBody>
      </p:sp>
      <p:sp>
        <p:nvSpPr>
          <p:cNvPr id="52" name="Object 51"/>
          <p:cNvSpPr/>
          <p:nvPr/>
        </p:nvSpPr>
        <p:spPr>
          <a:xfrm>
            <a:off x="6788112" y="4479570"/>
            <a:ext cx="80049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19%</a:t>
            </a:r>
            <a:endParaRPr lang="en-US" dirty="0"/>
          </a:p>
        </p:txBody>
      </p:sp>
      <p:sp>
        <p:nvSpPr>
          <p:cNvPr id="53" name="Object 52"/>
          <p:cNvSpPr/>
          <p:nvPr/>
        </p:nvSpPr>
        <p:spPr>
          <a:xfrm>
            <a:off x="7588607" y="4479570"/>
            <a:ext cx="180245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54" name="Object 53"/>
          <p:cNvSpPr/>
          <p:nvPr/>
        </p:nvSpPr>
        <p:spPr>
          <a:xfrm>
            <a:off x="9391060" y="4479570"/>
            <a:ext cx="2209843" cy="211176"/>
          </a:xfrm>
          <a:prstGeom prst="rect">
            <a:avLst/>
          </a:prstGeom>
          <a:solidFill>
            <a:srgbClr val="e74c3c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Νο</a:t>
            </a:r>
            <a:endParaRPr lang="en-US" dirty="0"/>
          </a:p>
        </p:txBody>
      </p:sp>
      <p:sp>
        <p:nvSpPr>
          <p:cNvPr id="55" name="Object 54"/>
          <p:cNvSpPr/>
          <p:nvPr/>
        </p:nvSpPr>
        <p:spPr>
          <a:xfrm>
            <a:off x="4876000" y="4690746"/>
            <a:ext cx="1112807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-NMI</a:t>
            </a:r>
            <a:endParaRPr lang="en-US" dirty="0"/>
          </a:p>
        </p:txBody>
      </p:sp>
      <p:sp>
        <p:nvSpPr>
          <p:cNvPr id="56" name="Object 55"/>
          <p:cNvSpPr/>
          <p:nvPr/>
        </p:nvSpPr>
        <p:spPr>
          <a:xfrm>
            <a:off x="5988807" y="4690746"/>
            <a:ext cx="79930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&lt; 1%</a:t>
            </a:r>
            <a:endParaRPr lang="en-US" dirty="0"/>
          </a:p>
        </p:txBody>
      </p:sp>
      <p:sp>
        <p:nvSpPr>
          <p:cNvPr id="57" name="Object 56"/>
          <p:cNvSpPr/>
          <p:nvPr/>
        </p:nvSpPr>
        <p:spPr>
          <a:xfrm>
            <a:off x="6788112" y="4690746"/>
            <a:ext cx="80049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0%</a:t>
            </a:r>
            <a:endParaRPr lang="en-US" dirty="0"/>
          </a:p>
        </p:txBody>
      </p:sp>
      <p:sp>
        <p:nvSpPr>
          <p:cNvPr id="58" name="Object 57"/>
          <p:cNvSpPr/>
          <p:nvPr/>
        </p:nvSpPr>
        <p:spPr>
          <a:xfrm>
            <a:off x="7588607" y="4690746"/>
            <a:ext cx="180245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59" name="Object 58"/>
          <p:cNvSpPr/>
          <p:nvPr/>
        </p:nvSpPr>
        <p:spPr>
          <a:xfrm>
            <a:off x="9391060" y="4690746"/>
            <a:ext cx="220984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60" name="Object 59"/>
          <p:cNvSpPr/>
          <p:nvPr/>
        </p:nvSpPr>
        <p:spPr>
          <a:xfrm>
            <a:off x="4876000" y="4901922"/>
            <a:ext cx="1112807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-NM-</a:t>
            </a:r>
            <a:endParaRPr lang="en-US" dirty="0"/>
          </a:p>
        </p:txBody>
      </p:sp>
      <p:sp>
        <p:nvSpPr>
          <p:cNvPr id="61" name="Object 60"/>
          <p:cNvSpPr/>
          <p:nvPr/>
        </p:nvSpPr>
        <p:spPr>
          <a:xfrm>
            <a:off x="5988807" y="4901922"/>
            <a:ext cx="79930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&lt; 1%</a:t>
            </a:r>
            <a:endParaRPr lang="en-US" dirty="0"/>
          </a:p>
        </p:txBody>
      </p:sp>
      <p:sp>
        <p:nvSpPr>
          <p:cNvPr id="62" name="Object 61"/>
          <p:cNvSpPr/>
          <p:nvPr/>
        </p:nvSpPr>
        <p:spPr>
          <a:xfrm>
            <a:off x="6788112" y="4901922"/>
            <a:ext cx="80049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&lt;1%</a:t>
            </a:r>
            <a:endParaRPr lang="en-US" dirty="0"/>
          </a:p>
        </p:txBody>
      </p:sp>
      <p:sp>
        <p:nvSpPr>
          <p:cNvPr id="63" name="Object 62"/>
          <p:cNvSpPr/>
          <p:nvPr/>
        </p:nvSpPr>
        <p:spPr>
          <a:xfrm>
            <a:off x="7588607" y="4901922"/>
            <a:ext cx="180245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64" name="Object 63"/>
          <p:cNvSpPr/>
          <p:nvPr/>
        </p:nvSpPr>
        <p:spPr>
          <a:xfrm>
            <a:off x="9391060" y="4901922"/>
            <a:ext cx="220984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65" name="Object 64"/>
          <p:cNvSpPr/>
          <p:nvPr/>
        </p:nvSpPr>
        <p:spPr>
          <a:xfrm>
            <a:off x="4876000" y="5113098"/>
            <a:ext cx="1112807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-N-I</a:t>
            </a:r>
            <a:endParaRPr lang="en-US" dirty="0"/>
          </a:p>
        </p:txBody>
      </p:sp>
      <p:sp>
        <p:nvSpPr>
          <p:cNvPr id="66" name="Object 65"/>
          <p:cNvSpPr/>
          <p:nvPr/>
        </p:nvSpPr>
        <p:spPr>
          <a:xfrm>
            <a:off x="5988807" y="5113098"/>
            <a:ext cx="79930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0%</a:t>
            </a:r>
            <a:endParaRPr lang="en-US" dirty="0"/>
          </a:p>
        </p:txBody>
      </p:sp>
      <p:sp>
        <p:nvSpPr>
          <p:cNvPr id="67" name="Object 66"/>
          <p:cNvSpPr/>
          <p:nvPr/>
        </p:nvSpPr>
        <p:spPr>
          <a:xfrm>
            <a:off x="6788112" y="5113098"/>
            <a:ext cx="80049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0%</a:t>
            </a:r>
            <a:endParaRPr lang="en-US" dirty="0"/>
          </a:p>
        </p:txBody>
      </p:sp>
      <p:sp>
        <p:nvSpPr>
          <p:cNvPr id="68" name="Object 67"/>
          <p:cNvSpPr/>
          <p:nvPr/>
        </p:nvSpPr>
        <p:spPr>
          <a:xfrm>
            <a:off x="7588607" y="5113098"/>
            <a:ext cx="1802453" cy="211176"/>
          </a:xfrm>
          <a:prstGeom prst="rect">
            <a:avLst/>
          </a:prstGeom>
          <a:solidFill>
            <a:srgbClr val="e74c3c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Νο</a:t>
            </a:r>
            <a:endParaRPr lang="en-US" dirty="0"/>
          </a:p>
        </p:txBody>
      </p:sp>
      <p:sp>
        <p:nvSpPr>
          <p:cNvPr id="69" name="Object 68"/>
          <p:cNvSpPr/>
          <p:nvPr/>
        </p:nvSpPr>
        <p:spPr>
          <a:xfrm>
            <a:off x="9391060" y="5113098"/>
            <a:ext cx="220984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70" name="Object 69"/>
          <p:cNvSpPr/>
          <p:nvPr/>
        </p:nvSpPr>
        <p:spPr>
          <a:xfrm>
            <a:off x="4876000" y="5324274"/>
            <a:ext cx="1112807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-N--</a:t>
            </a:r>
            <a:endParaRPr lang="en-US" dirty="0"/>
          </a:p>
        </p:txBody>
      </p:sp>
      <p:sp>
        <p:nvSpPr>
          <p:cNvPr id="71" name="Object 70"/>
          <p:cNvSpPr/>
          <p:nvPr/>
        </p:nvSpPr>
        <p:spPr>
          <a:xfrm>
            <a:off x="5988807" y="5324274"/>
            <a:ext cx="79930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0%</a:t>
            </a:r>
            <a:endParaRPr lang="en-US" dirty="0"/>
          </a:p>
        </p:txBody>
      </p:sp>
      <p:sp>
        <p:nvSpPr>
          <p:cNvPr id="72" name="Object 71"/>
          <p:cNvSpPr/>
          <p:nvPr/>
        </p:nvSpPr>
        <p:spPr>
          <a:xfrm>
            <a:off x="6788112" y="5324274"/>
            <a:ext cx="80049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0%</a:t>
            </a:r>
            <a:endParaRPr lang="en-US" dirty="0"/>
          </a:p>
        </p:txBody>
      </p:sp>
      <p:sp>
        <p:nvSpPr>
          <p:cNvPr id="73" name="Object 72"/>
          <p:cNvSpPr/>
          <p:nvPr/>
        </p:nvSpPr>
        <p:spPr>
          <a:xfrm>
            <a:off x="7588607" y="5324274"/>
            <a:ext cx="1802453" cy="211176"/>
          </a:xfrm>
          <a:prstGeom prst="rect">
            <a:avLst/>
          </a:prstGeom>
          <a:solidFill>
            <a:srgbClr val="e74c3c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Νο</a:t>
            </a:r>
            <a:endParaRPr lang="en-US" dirty="0"/>
          </a:p>
        </p:txBody>
      </p:sp>
      <p:sp>
        <p:nvSpPr>
          <p:cNvPr id="74" name="Object 73"/>
          <p:cNvSpPr/>
          <p:nvPr/>
        </p:nvSpPr>
        <p:spPr>
          <a:xfrm>
            <a:off x="9391060" y="5324274"/>
            <a:ext cx="220984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75" name="Object 74"/>
          <p:cNvSpPr/>
          <p:nvPr/>
        </p:nvSpPr>
        <p:spPr>
          <a:xfrm>
            <a:off x="4876000" y="5535450"/>
            <a:ext cx="1112807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--MI</a:t>
            </a:r>
            <a:endParaRPr lang="en-US" dirty="0"/>
          </a:p>
        </p:txBody>
      </p:sp>
      <p:sp>
        <p:nvSpPr>
          <p:cNvPr id="76" name="Object 75"/>
          <p:cNvSpPr/>
          <p:nvPr/>
        </p:nvSpPr>
        <p:spPr>
          <a:xfrm>
            <a:off x="5988807" y="5535450"/>
            <a:ext cx="79930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&lt; 1%</a:t>
            </a:r>
            <a:endParaRPr lang="en-US" dirty="0"/>
          </a:p>
        </p:txBody>
      </p:sp>
      <p:sp>
        <p:nvSpPr>
          <p:cNvPr id="77" name="Object 76"/>
          <p:cNvSpPr/>
          <p:nvPr/>
        </p:nvSpPr>
        <p:spPr>
          <a:xfrm>
            <a:off x="6788112" y="5535450"/>
            <a:ext cx="80049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1%</a:t>
            </a:r>
            <a:endParaRPr lang="en-US" dirty="0"/>
          </a:p>
        </p:txBody>
      </p:sp>
      <p:sp>
        <p:nvSpPr>
          <p:cNvPr id="78" name="Object 77"/>
          <p:cNvSpPr/>
          <p:nvPr/>
        </p:nvSpPr>
        <p:spPr>
          <a:xfrm>
            <a:off x="7588607" y="5535450"/>
            <a:ext cx="180245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79" name="Object 78"/>
          <p:cNvSpPr/>
          <p:nvPr/>
        </p:nvSpPr>
        <p:spPr>
          <a:xfrm>
            <a:off x="9391060" y="5535450"/>
            <a:ext cx="220984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80" name="Object 79"/>
          <p:cNvSpPr/>
          <p:nvPr/>
        </p:nvSpPr>
        <p:spPr>
          <a:xfrm>
            <a:off x="4876000" y="5746626"/>
            <a:ext cx="1112807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--M-</a:t>
            </a:r>
            <a:endParaRPr lang="en-US" dirty="0"/>
          </a:p>
        </p:txBody>
      </p:sp>
      <p:sp>
        <p:nvSpPr>
          <p:cNvPr id="81" name="Object 80"/>
          <p:cNvSpPr/>
          <p:nvPr/>
        </p:nvSpPr>
        <p:spPr>
          <a:xfrm>
            <a:off x="5988807" y="5746626"/>
            <a:ext cx="79930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4%</a:t>
            </a:r>
            <a:endParaRPr lang="en-US" dirty="0"/>
          </a:p>
        </p:txBody>
      </p:sp>
      <p:sp>
        <p:nvSpPr>
          <p:cNvPr id="82" name="Object 81"/>
          <p:cNvSpPr/>
          <p:nvPr/>
        </p:nvSpPr>
        <p:spPr>
          <a:xfrm>
            <a:off x="6788112" y="5746626"/>
            <a:ext cx="80049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9%</a:t>
            </a:r>
            <a:endParaRPr lang="en-US" dirty="0"/>
          </a:p>
        </p:txBody>
      </p:sp>
      <p:sp>
        <p:nvSpPr>
          <p:cNvPr id="83" name="Object 82"/>
          <p:cNvSpPr/>
          <p:nvPr/>
        </p:nvSpPr>
        <p:spPr>
          <a:xfrm>
            <a:off x="7588607" y="5746626"/>
            <a:ext cx="180245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84" name="Object 83"/>
          <p:cNvSpPr/>
          <p:nvPr/>
        </p:nvSpPr>
        <p:spPr>
          <a:xfrm>
            <a:off x="9391060" y="5746626"/>
            <a:ext cx="2209843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85" name="Object 84"/>
          <p:cNvSpPr/>
          <p:nvPr/>
        </p:nvSpPr>
        <p:spPr>
          <a:xfrm>
            <a:off x="4876000" y="5957802"/>
            <a:ext cx="1112807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---I</a:t>
            </a:r>
            <a:endParaRPr lang="en-US" dirty="0"/>
          </a:p>
        </p:txBody>
      </p:sp>
      <p:sp>
        <p:nvSpPr>
          <p:cNvPr id="86" name="Object 85"/>
          <p:cNvSpPr/>
          <p:nvPr/>
        </p:nvSpPr>
        <p:spPr>
          <a:xfrm>
            <a:off x="5988807" y="5957802"/>
            <a:ext cx="79930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1%</a:t>
            </a:r>
            <a:endParaRPr lang="en-US" dirty="0"/>
          </a:p>
        </p:txBody>
      </p:sp>
      <p:sp>
        <p:nvSpPr>
          <p:cNvPr id="87" name="Object 86"/>
          <p:cNvSpPr/>
          <p:nvPr/>
        </p:nvSpPr>
        <p:spPr>
          <a:xfrm>
            <a:off x="6788112" y="5957802"/>
            <a:ext cx="80049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1%</a:t>
            </a:r>
            <a:endParaRPr lang="en-US" dirty="0"/>
          </a:p>
        </p:txBody>
      </p:sp>
      <p:sp>
        <p:nvSpPr>
          <p:cNvPr id="88" name="Object 87"/>
          <p:cNvSpPr/>
          <p:nvPr/>
        </p:nvSpPr>
        <p:spPr>
          <a:xfrm>
            <a:off x="7588607" y="5957802"/>
            <a:ext cx="1802453" cy="211176"/>
          </a:xfrm>
          <a:prstGeom prst="rect">
            <a:avLst/>
          </a:prstGeom>
          <a:solidFill>
            <a:srgbClr val="e74c3c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Νο</a:t>
            </a:r>
            <a:endParaRPr lang="en-US" dirty="0"/>
          </a:p>
        </p:txBody>
      </p:sp>
      <p:sp>
        <p:nvSpPr>
          <p:cNvPr id="89" name="Object 88"/>
          <p:cNvSpPr/>
          <p:nvPr/>
        </p:nvSpPr>
        <p:spPr>
          <a:xfrm>
            <a:off x="9391060" y="5957802"/>
            <a:ext cx="2209843" cy="211176"/>
          </a:xfrm>
          <a:prstGeom prst="rect">
            <a:avLst/>
          </a:prstGeom>
          <a:solidFill>
            <a:srgbClr val="e74c3c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Νο</a:t>
            </a:r>
            <a:endParaRPr lang="en-US" dirty="0"/>
          </a:p>
        </p:txBody>
      </p:sp>
      <p:sp>
        <p:nvSpPr>
          <p:cNvPr id="90" name="Object 89"/>
          <p:cNvSpPr/>
          <p:nvPr/>
        </p:nvSpPr>
        <p:spPr>
          <a:xfrm>
            <a:off x="4876000" y="6168979"/>
            <a:ext cx="1112807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----</a:t>
            </a:r>
            <a:endParaRPr lang="en-US" dirty="0"/>
          </a:p>
        </p:txBody>
      </p:sp>
      <p:sp>
        <p:nvSpPr>
          <p:cNvPr id="91" name="Object 90"/>
          <p:cNvSpPr/>
          <p:nvPr/>
        </p:nvSpPr>
        <p:spPr>
          <a:xfrm>
            <a:off x="5988807" y="6168979"/>
            <a:ext cx="79930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&lt; 1%</a:t>
            </a:r>
            <a:endParaRPr lang="en-US" dirty="0"/>
          </a:p>
        </p:txBody>
      </p:sp>
      <p:sp>
        <p:nvSpPr>
          <p:cNvPr id="92" name="Object 91"/>
          <p:cNvSpPr/>
          <p:nvPr/>
        </p:nvSpPr>
        <p:spPr>
          <a:xfrm>
            <a:off x="6788112" y="6168979"/>
            <a:ext cx="800495" cy="211176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e74c3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1%</a:t>
            </a:r>
            <a:endParaRPr lang="en-US" dirty="0"/>
          </a:p>
        </p:txBody>
      </p:sp>
      <p:sp>
        <p:nvSpPr>
          <p:cNvPr id="93" name="Object 92"/>
          <p:cNvSpPr/>
          <p:nvPr/>
        </p:nvSpPr>
        <p:spPr>
          <a:xfrm>
            <a:off x="7588607" y="6168979"/>
            <a:ext cx="1802453" cy="211176"/>
          </a:xfrm>
          <a:prstGeom prst="rect">
            <a:avLst/>
          </a:prstGeom>
          <a:solidFill>
            <a:srgbClr val="e74c3c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Νο</a:t>
            </a:r>
            <a:endParaRPr lang="en-US" dirty="0"/>
          </a:p>
        </p:txBody>
      </p:sp>
      <p:sp>
        <p:nvSpPr>
          <p:cNvPr id="94" name="Object 93"/>
          <p:cNvSpPr/>
          <p:nvPr/>
        </p:nvSpPr>
        <p:spPr>
          <a:xfrm>
            <a:off x="9391060" y="6168979"/>
            <a:ext cx="2209843" cy="211176"/>
          </a:xfrm>
          <a:prstGeom prst="rect">
            <a:avLst/>
          </a:prstGeom>
          <a:solidFill>
            <a:srgbClr val="e74c3c"/>
          </a:solidFill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6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Νο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873224"/>
            <a:ext cx="11998500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Have some cookies, they are good for you!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447563"/>
            <a:ext cx="11998500" cy="16855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Question 3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445534"/>
            <a:ext cx="11998500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Distributions of the emotional affects in the UK cookie banner text corpus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78468" y="2624900"/>
            <a:ext cx="3123419" cy="3123419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405782" y="5124064"/>
            <a:ext cx="1201374" cy="2952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3780"/>
              </a:lnSpc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8718" y="2700900"/>
            <a:ext cx="1218895" cy="120937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5065427" y="2796827"/>
            <a:ext cx="811022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68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14%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0001" y="3604787"/>
            <a:ext cx="847513" cy="590402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555481" y="3688230"/>
            <a:ext cx="714577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68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6%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95725" y="3680492"/>
            <a:ext cx="914305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Positive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586084" y="3698585"/>
            <a:ext cx="114273" cy="114272"/>
          </a:xfrm>
          <a:prstGeom prst="ellipse">
            <a:avLst/>
          </a:prstGeom>
          <a:solidFill>
            <a:srgbClr val="97aa0f"/>
          </a:solidFill>
        </p:spPr>
      </p:sp>
      <p:sp>
        <p:nvSpPr>
          <p:cNvPr id="13" name="Object 12"/>
          <p:cNvSpPr/>
          <p:nvPr/>
        </p:nvSpPr>
        <p:spPr>
          <a:xfrm>
            <a:off x="795725" y="4013784"/>
            <a:ext cx="990962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Negative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586084" y="4031876"/>
            <a:ext cx="114273" cy="114272"/>
          </a:xfrm>
          <a:prstGeom prst="ellipse">
            <a:avLst/>
          </a:prstGeom>
          <a:solidFill>
            <a:srgbClr val="e74c3c"/>
          </a:solidFill>
        </p:spPr>
      </p:sp>
      <p:sp>
        <p:nvSpPr>
          <p:cNvPr id="15" name="Object 14"/>
          <p:cNvSpPr/>
          <p:nvPr/>
        </p:nvSpPr>
        <p:spPr>
          <a:xfrm>
            <a:off x="795725" y="4347075"/>
            <a:ext cx="775122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586084" y="4365169"/>
            <a:ext cx="114273" cy="114271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250" y="1895001"/>
            <a:ext cx="5904024" cy="45803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873224"/>
            <a:ext cx="11998500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Managing tracking is more prevalent than opting out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447563"/>
            <a:ext cx="11998500" cy="16855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Question 4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680606" y="1950232"/>
            <a:ext cx="4041738" cy="4344219"/>
          </a:xfrm>
          <a:prstGeom prst="rect">
            <a:avLst/>
          </a:prstGeom>
          <a:solidFill>
            <a:srgbClr val="e6f6f7"/>
          </a:solidFill>
        </p:spPr>
      </p:sp>
      <p:sp>
        <p:nvSpPr>
          <p:cNvPr id="5" name="Object 4"/>
          <p:cNvSpPr/>
          <p:nvPr/>
        </p:nvSpPr>
        <p:spPr>
          <a:xfrm>
            <a:off x="7854658" y="2340279"/>
            <a:ext cx="3693633" cy="8311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clicks to</a:t>
            </a:r>
            <a:b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opt-out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73252" y="3428524"/>
            <a:ext cx="4056445" cy="122841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Specifically, 59% of Greek and 69%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 UK cookie banners offer a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Managerial option compared to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20% and 6%, respectively, with a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Negative one.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655635" y="4914052"/>
            <a:ext cx="4091679" cy="96178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in both countries are several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times more likely to be given an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 to manage their cookies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 an option to decline them.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686691" y="3253969"/>
            <a:ext cx="1609323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Without Manage Btn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686691" y="3391095"/>
            <a:ext cx="811022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68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41%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75750" y="2559490"/>
            <a:ext cx="723719" cy="942739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170040" y="2272007"/>
            <a:ext cx="1412090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Manage Btn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736369" y="2409132"/>
            <a:ext cx="845761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2268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59%</a:t>
            </a:r>
            <a:endParaRPr lang="en-US" dirty="0"/>
          </a:p>
        </p:txBody>
      </p:sp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0203" y="2375897"/>
            <a:ext cx="990352" cy="1104624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3029" y="4725513"/>
            <a:ext cx="1104624" cy="1142714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178878" y="4601960"/>
            <a:ext cx="1412090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Manage Btn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735380" y="4739086"/>
            <a:ext cx="855588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2268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69%</a:t>
            </a:r>
            <a:endParaRPr lang="en-US" dirty="0"/>
          </a:p>
        </p:txBody>
      </p:sp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4876" y="5080603"/>
            <a:ext cx="580880" cy="790377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2677852" y="5637712"/>
            <a:ext cx="1609323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Without Manage Btn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677852" y="5774837"/>
            <a:ext cx="788854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68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31%</a:t>
            </a:r>
            <a:endParaRPr lang="en-US" dirty="0"/>
          </a:p>
        </p:txBody>
      </p:sp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8720" y="2930586"/>
            <a:ext cx="495176" cy="552312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6172995" y="3297751"/>
            <a:ext cx="1182976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Opt-Out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6172995" y="3434877"/>
            <a:ext cx="857188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68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20%</a:t>
            </a:r>
            <a:endParaRPr lang="en-US" dirty="0"/>
          </a:p>
        </p:txBody>
      </p:sp>
      <p:pic>
        <p:nvPicPr>
          <p:cNvPr id="23" name="Object 22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0047" y="2368684"/>
            <a:ext cx="1142714" cy="1142714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3729640" y="2228224"/>
            <a:ext cx="1380208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Without Opt-Out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4236662" y="2365350"/>
            <a:ext cx="873186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2268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</a:t>
            </a:r>
            <a:endParaRPr lang="en-US" dirty="0"/>
          </a:p>
        </p:txBody>
      </p:sp>
      <p:pic>
        <p:nvPicPr>
          <p:cNvPr id="26" name="Object 25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93087" y="5287434"/>
            <a:ext cx="323769" cy="228543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6286844" y="5391510"/>
            <a:ext cx="1182976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Opt-Out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6286844" y="5528635"/>
            <a:ext cx="714577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68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6%</a:t>
            </a:r>
            <a:endParaRPr lang="en-US" dirty="0"/>
          </a:p>
        </p:txBody>
      </p:sp>
      <p:pic>
        <p:nvPicPr>
          <p:cNvPr id="29" name="Object 28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69966" y="4725653"/>
            <a:ext cx="1142714" cy="1142714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3615791" y="4848162"/>
            <a:ext cx="1380208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Without Opt-Out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4128527" y="4985288"/>
            <a:ext cx="867472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2268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94%</a:t>
            </a:r>
            <a:endParaRPr lang="en-US" dirty="0"/>
          </a:p>
        </p:txBody>
      </p:sp>
      <p:pic>
        <p:nvPicPr>
          <p:cNvPr id="32" name="Object 31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70742" y="1749930"/>
            <a:ext cx="695151" cy="399950"/>
          </a:xfrm>
          <a:prstGeom prst="rect">
            <a:avLst/>
          </a:prstGeom>
        </p:spPr>
      </p:pic>
      <p:sp>
        <p:nvSpPr>
          <p:cNvPr id="33" name="Object 32"/>
          <p:cNvSpPr/>
          <p:nvPr/>
        </p:nvSpPr>
        <p:spPr>
          <a:xfrm>
            <a:off x="2832714" y="1883278"/>
            <a:ext cx="1171930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Greece</a:t>
            </a:r>
            <a:endParaRPr lang="en-US" dirty="0"/>
          </a:p>
        </p:txBody>
      </p:sp>
      <p:pic>
        <p:nvPicPr>
          <p:cNvPr id="34" name="Object 33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73477" y="4139364"/>
            <a:ext cx="1256986" cy="399950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2435485" y="4272805"/>
            <a:ext cx="1729803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United Kingdom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234752" y="873224"/>
            <a:ext cx="8858974" cy="8311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in both countries lack</a:t>
            </a:r>
            <a:b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 choice, but practices vary.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234752" y="447563"/>
            <a:ext cx="8858974" cy="16855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Question 5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3149048" cy="6865808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22526" r="22526" t="0" b="0"/>
          <a:stretch/>
        </p:blipFill>
        <p:spPr>
          <a:xfrm>
            <a:off x="0" y="0"/>
            <a:ext cx="3149048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901335" y="3019146"/>
            <a:ext cx="3762904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68"/>
              </a:lnSpc>
              <a:spcAft>
                <a:spcPts val="600"/>
              </a:spcAft>
              <a:buNone/>
            </a:pPr>
            <a:r>
              <a:rPr lang="en-US" b="1" sz="1800" dirty="0" smtClean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Similarities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901335" y="3464805"/>
            <a:ext cx="3762904" cy="23339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1785"/>
              </a:lnSpc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Prevalence</a:t>
            </a: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cookie banners</a:t>
            </a:r>
          </a:p>
          <a:p>
            <a:pPr algn="l" marL="242900" indent="-242900">
              <a:lnSpc>
                <a:spcPts val="1785"/>
              </a:lnSpc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Widespread</a:t>
            </a: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deployment of third-party cookies</a:t>
            </a:r>
          </a:p>
          <a:p>
            <a:pPr algn="l" marL="242900" indent="-242900">
              <a:lnSpc>
                <a:spcPts val="1785"/>
              </a:lnSpc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Rampant</a:t>
            </a: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 of nudging and other dark-patterns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615657" y="2762036"/>
            <a:ext cx="3953356" cy="3322442"/>
          </a:xfrm>
          <a:prstGeom prst="rect">
            <a:avLst/>
          </a:prstGeom>
          <a:noFill/>
          <a:ln w="25400">
            <a:solidFill>
              <a:srgbClr val="00a0b0"/>
            </a:solidFill>
            <a:prstDash val="solid"/>
            <a:miter lim="800000"/>
          </a:ln>
        </p:spPr>
      </p:sp>
      <p:sp>
        <p:nvSpPr>
          <p:cNvPr id="9" name="Object 8"/>
          <p:cNvSpPr/>
          <p:nvPr/>
        </p:nvSpPr>
        <p:spPr>
          <a:xfrm>
            <a:off x="8045144" y="3019146"/>
            <a:ext cx="3762904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68"/>
              </a:lnSpc>
              <a:spcAft>
                <a:spcPts val="600"/>
              </a:spcAft>
              <a:buNone/>
            </a:pPr>
            <a:r>
              <a:rPr lang="en-US" b="1" sz="1800" dirty="0" smtClean="0">
                <a:solidFill>
                  <a:srgbClr val="97aa0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Differences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45144" y="3464805"/>
            <a:ext cx="3762904" cy="23339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1785"/>
              </a:lnSpc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Greek</a:t>
            </a: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websites tend to be more compliant with regulations and tend to provide slightly higher number of options </a:t>
            </a:r>
          </a:p>
          <a:p>
            <a:pPr algn="l" marL="242900" indent="-242900">
              <a:lnSpc>
                <a:spcPts val="1785"/>
              </a:lnSpc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Affirmative</a:t>
            </a: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options are prevalent in both, but negative options are much scarcer in the UK</a:t>
            </a:r>
          </a:p>
          <a:p>
            <a:pPr algn="l" marL="242900" indent="-242900">
              <a:lnSpc>
                <a:spcPts val="1785"/>
              </a:lnSpc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Managerial</a:t>
            </a: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options are more prevalent in the UK and informational ones more in Greece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759465" y="2762036"/>
            <a:ext cx="3953356" cy="3322442"/>
          </a:xfrm>
          <a:prstGeom prst="rect">
            <a:avLst/>
          </a:prstGeom>
          <a:noFill/>
          <a:ln w="25400">
            <a:solidFill>
              <a:srgbClr val="97aa0f"/>
            </a:solidFill>
            <a:prstDash val="solid"/>
            <a:miter lim="800000"/>
          </a:ln>
        </p:spPr>
      </p:sp>
      <p:sp>
        <p:nvSpPr>
          <p:cNvPr id="12" name="Object 11"/>
          <p:cNvSpPr/>
          <p:nvPr/>
        </p:nvSpPr>
        <p:spPr>
          <a:xfrm>
            <a:off x="3410380" y="2511350"/>
            <a:ext cx="466113" cy="466113"/>
          </a:xfrm>
          <a:prstGeom prst="ellipse">
            <a:avLst/>
          </a:prstGeom>
          <a:solidFill>
            <a:srgbClr val="00a0b0"/>
          </a:solidFill>
        </p:spPr>
      </p:sp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6807" y="2627796"/>
            <a:ext cx="228543" cy="228543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1448417" y="2493606"/>
            <a:ext cx="501601" cy="501601"/>
          </a:xfrm>
          <a:prstGeom prst="ellipse">
            <a:avLst/>
          </a:prstGeom>
          <a:solidFill>
            <a:srgbClr val="97aa0f"/>
          </a:solidFill>
        </p:spPr>
      </p:sp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73669" y="2619004"/>
            <a:ext cx="247588" cy="2475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85178" y="447563"/>
            <a:ext cx="7808547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4199475" cy="6865808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4347" r="4347" t="0" b="0"/>
          <a:stretch/>
        </p:blipFill>
        <p:spPr>
          <a:xfrm>
            <a:off x="0" y="0"/>
            <a:ext cx="4199475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666074" y="1672083"/>
            <a:ext cx="120003" cy="119985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4914624" y="1620274"/>
            <a:ext cx="3465281" cy="1952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large scale study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914624" y="2001178"/>
            <a:ext cx="3465281" cy="8218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set out to conduct the most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study of cookie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banners in the UK and Greece to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666074" y="3274710"/>
            <a:ext cx="120003" cy="119984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9" name="Object 8"/>
          <p:cNvSpPr/>
          <p:nvPr/>
        </p:nvSpPr>
        <p:spPr>
          <a:xfrm>
            <a:off x="4914624" y="3222930"/>
            <a:ext cx="3465281" cy="1952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Scale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914624" y="3603835"/>
            <a:ext cx="3465281" cy="10484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extending OpenWPM to detect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store cookie banners, over 17,000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websites were crawled and more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 7,000 cookie banners were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666074" y="5104094"/>
            <a:ext cx="120003" cy="119985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2" name="Object 11"/>
          <p:cNvSpPr/>
          <p:nvPr/>
        </p:nvSpPr>
        <p:spPr>
          <a:xfrm>
            <a:off x="4914624" y="5052225"/>
            <a:ext cx="3465281" cy="1952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Prevalence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914624" y="5433130"/>
            <a:ext cx="3465281" cy="8218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~50% of websites show cookie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notices but a substantial porpotion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does not even though they use 3rd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party cookies.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379909" y="1672083"/>
            <a:ext cx="119980" cy="119985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5" name="Object 14"/>
          <p:cNvSpPr/>
          <p:nvPr/>
        </p:nvSpPr>
        <p:spPr>
          <a:xfrm>
            <a:off x="8628445" y="1620274"/>
            <a:ext cx="3465281" cy="1952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Opting-out is very hard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8628445" y="2001178"/>
            <a:ext cx="3465281" cy="36852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a minority of websites offer a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opt-out option.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8379909" y="2821493"/>
            <a:ext cx="119980" cy="119985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8" name="Object 17"/>
          <p:cNvSpPr/>
          <p:nvPr/>
        </p:nvSpPr>
        <p:spPr>
          <a:xfrm>
            <a:off x="8628445" y="2769654"/>
            <a:ext cx="3465281" cy="4951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Cookies for a better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internet?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8628445" y="3450521"/>
            <a:ext cx="3465281" cy="10484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websites present cookies as devices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that improve browsing experience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the user while the negative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aspects of tracking tend to be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downplayed.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5999250" cy="6665833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5575" b="5575"/>
          <a:stretch/>
        </p:blipFill>
        <p:spPr>
          <a:xfrm>
            <a:off x="95226" y="95226"/>
            <a:ext cx="5999250" cy="6665833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8463" y="2124437"/>
            <a:ext cx="466608" cy="76181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6512357" y="3333869"/>
            <a:ext cx="5258714" cy="6218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8411"/>
              </a:lnSpc>
              <a:spcAft>
                <a:spcPts val="600"/>
              </a:spcAft>
              <a:buNone/>
            </a:pPr>
            <a:r>
              <a:rPr lang="en-US" b="1" sz="6700" dirty="0" smtClean="0">
                <a:solidFill>
                  <a:srgbClr val="00a0b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8665583" y="4384214"/>
            <a:ext cx="952262" cy="0"/>
          </a:xfrm>
          <a:prstGeom prst="line">
            <a:avLst/>
          </a:prstGeom>
          <a:noFill/>
          <a:ln w="12700">
            <a:solidFill>
              <a:srgbClr val="000000">
                <a:alpha val="60000"/>
              </a:srgbClr>
            </a:solidFill>
            <a:prstDash val="solid"/>
            <a:miter lim="800000"/>
          </a:ln>
        </p:spPr>
      </p:sp>
      <p:sp>
        <p:nvSpPr>
          <p:cNvPr id="7" name="Object 6"/>
          <p:cNvSpPr/>
          <p:nvPr/>
        </p:nvSpPr>
        <p:spPr>
          <a:xfrm>
            <a:off x="7090732" y="4698460"/>
            <a:ext cx="4101963" cy="1285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Georgios Kampanos &amp; Siamak F. Shahandashti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Probably the most hated element of the internet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19872"/>
            <a:ext cx="11998500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Some examples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656936"/>
            <a:ext cx="7967258" cy="2504449"/>
          </a:xfrm>
          <a:prstGeom prst="rect">
            <a:avLst/>
          </a:prstGeom>
          <a:solidFill>
            <a:srgbClr val="333333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114" r="114" t="-2871" b="-2871"/>
          <a:stretch/>
        </p:blipFill>
        <p:spPr>
          <a:xfrm>
            <a:off x="95226" y="1656936"/>
            <a:ext cx="7967258" cy="2504449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8157710" y="1656936"/>
            <a:ext cx="3936016" cy="2504449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7" name="Object 6"/>
          <p:cNvSpPr/>
          <p:nvPr/>
        </p:nvSpPr>
        <p:spPr>
          <a:xfrm>
            <a:off x="8157710" y="1656936"/>
            <a:ext cx="3936016" cy="2504449"/>
          </a:xfrm>
          <a:prstGeom prst="rect">
            <a:avLst/>
          </a:prstGeom>
          <a:solidFill>
            <a:srgbClr val="fefefe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/>
          <a:srcRect l="-1125" r="-1125" t="-8144" b="-8144"/>
          <a:stretch/>
        </p:blipFill>
        <p:spPr>
          <a:xfrm>
            <a:off x="8157710" y="1656936"/>
            <a:ext cx="3936016" cy="250444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95226" y="4256611"/>
            <a:ext cx="3936016" cy="250444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Object 9"/>
          <p:cNvSpPr/>
          <p:nvPr/>
        </p:nvSpPr>
        <p:spPr>
          <a:xfrm>
            <a:off x="95226" y="4256611"/>
            <a:ext cx="3936016" cy="2504449"/>
          </a:xfrm>
          <a:prstGeom prst="rect">
            <a:avLst/>
          </a:prstGeom>
          <a:solidFill>
            <a:srgbClr val="040405"/>
          </a:solidFill>
        </p:spPr>
      </p:sp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3"/>
          <a:srcRect l="-1013" r="-1013" t="-24443" b="-24443"/>
          <a:stretch/>
        </p:blipFill>
        <p:spPr>
          <a:xfrm>
            <a:off x="95226" y="4256611"/>
            <a:ext cx="3936016" cy="2504449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4126468" y="4256611"/>
            <a:ext cx="3936016" cy="2504449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13" name="Object 12"/>
          <p:cNvSpPr/>
          <p:nvPr/>
        </p:nvSpPr>
        <p:spPr>
          <a:xfrm>
            <a:off x="4126468" y="4256611"/>
            <a:ext cx="3936016" cy="250444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4"/>
          <a:srcRect l="2184" r="2184" t="-42578" b="-42578"/>
          <a:stretch/>
        </p:blipFill>
        <p:spPr>
          <a:xfrm>
            <a:off x="4126468" y="4256611"/>
            <a:ext cx="3936016" cy="2504449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8157710" y="4256611"/>
            <a:ext cx="3936016" cy="2504449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16" name="Object 15"/>
          <p:cNvSpPr/>
          <p:nvPr/>
        </p:nvSpPr>
        <p:spPr>
          <a:xfrm>
            <a:off x="8157710" y="4256611"/>
            <a:ext cx="3936016" cy="250444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5"/>
          <a:srcRect l="-19855" r="-19855" t="5024" b="5024"/>
          <a:stretch/>
        </p:blipFill>
        <p:spPr>
          <a:xfrm>
            <a:off x="8157710" y="4256611"/>
            <a:ext cx="3936016" cy="25044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85178" y="447563"/>
            <a:ext cx="7808547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so many cookie notices?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4199475" cy="6865808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29612" r="29612" t="0" b="0"/>
          <a:stretch/>
        </p:blipFill>
        <p:spPr>
          <a:xfrm>
            <a:off x="0" y="0"/>
            <a:ext cx="4199475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666083" y="2267752"/>
            <a:ext cx="133316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4942239" y="2212580"/>
            <a:ext cx="7151487" cy="2152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Cookie banners are everywhere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942239" y="2637289"/>
            <a:ext cx="7151487" cy="4085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Because of legislation such as the GDPR and the DPA (UK) websites are</a:t>
            </a:r>
            <a:b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required to inform their users about 3rd party cookie tracking.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666083" y="3548544"/>
            <a:ext cx="133316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9" name="Object 8"/>
          <p:cNvSpPr/>
          <p:nvPr/>
        </p:nvSpPr>
        <p:spPr>
          <a:xfrm>
            <a:off x="4942239" y="3493373"/>
            <a:ext cx="7151487" cy="2152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exist for a good reason!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942239" y="3918081"/>
            <a:ext cx="7151487" cy="4085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should allow users to manage their privacy and opt-out from</a:t>
            </a:r>
            <a:b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tracking.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666083" y="4829337"/>
            <a:ext cx="133316" cy="133316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2" name="Object 11"/>
          <p:cNvSpPr/>
          <p:nvPr/>
        </p:nvSpPr>
        <p:spPr>
          <a:xfrm>
            <a:off x="4942239" y="4774165"/>
            <a:ext cx="7151487" cy="2152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However, we did notice “dark patterns”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942239" y="5198874"/>
            <a:ext cx="7151487" cy="4085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example: pre-selected options, hard-to-find or non-existent opt-out</a:t>
            </a:r>
            <a:b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buttons etc.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Relevant research on cookie banners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6608" y="1514096"/>
            <a:ext cx="5542164" cy="235208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61784" y="1914522"/>
            <a:ext cx="4932717" cy="139506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141 websites registered an affirmative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consent before the user had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performed any actions and 38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websites offered no opt-out option at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210102" y="3605263"/>
            <a:ext cx="1884374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Matte, Bielova and Santos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9" y="1333167"/>
            <a:ext cx="5904024" cy="2713946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0180" y="1514096"/>
            <a:ext cx="5542164" cy="235208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675356" y="2064504"/>
            <a:ext cx="4932717" cy="10951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27.8%  of websites provide no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options, 68.0% allow confirmation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only, while only 3.2% give a binary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accept/reject choice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0925034" y="3605263"/>
            <a:ext cx="883013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Utz et al.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250" y="1333167"/>
            <a:ext cx="5904024" cy="271394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608" y="4037590"/>
            <a:ext cx="3637640" cy="2352087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961784" y="4737979"/>
            <a:ext cx="3028193" cy="79513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89% websites with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advertising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a way to opt-out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3155301" y="6128757"/>
            <a:ext cx="1034652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Habib et al.</a:t>
            </a:r>
            <a:endParaRPr lang="en-US" dirty="0"/>
          </a:p>
        </p:txBody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679" y="3856661"/>
            <a:ext cx="3999500" cy="2713946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5656" y="4037590"/>
            <a:ext cx="3637640" cy="2352087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4770832" y="4438016"/>
            <a:ext cx="3028193" cy="139506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Cookie banner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adoption across the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EU go up from 46.1%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before the GDPR to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62.1% afterwards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6779686" y="6128757"/>
            <a:ext cx="1219314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Degeling et al.</a:t>
            </a:r>
            <a:endParaRPr lang="en-US" dirty="0"/>
          </a:p>
        </p:txBody>
      </p:sp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4726" y="3856661"/>
            <a:ext cx="3999500" cy="2713946"/>
          </a:xfrm>
          <a:prstGeom prst="rect">
            <a:avLst/>
          </a:prstGeom>
        </p:spPr>
      </p:pic>
      <p:pic>
        <p:nvPicPr>
          <p:cNvPr id="19" name="Object 18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84703" y="4037590"/>
            <a:ext cx="3637640" cy="2352087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8579879" y="4673320"/>
            <a:ext cx="3028193" cy="92445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32% of websites assumed</a:t>
            </a:r>
            <a:br>
              <a:rPr lang="en-US" sz="16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6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implicit consent which</a:t>
            </a:r>
            <a:br>
              <a:rPr lang="en-US" sz="16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6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them</a:t>
            </a:r>
            <a:br>
              <a:rPr lang="en-US" sz="16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6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not-compliant with GDPR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10571821" y="6128757"/>
            <a:ext cx="1236226" cy="1085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134"/>
              </a:lnSpc>
              <a:spcAft>
                <a:spcPts val="600"/>
              </a:spcAft>
              <a:buNone/>
            </a:pPr>
            <a:r>
              <a:rPr lang="en-US" sz="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Nouwens et al.</a:t>
            </a:r>
            <a:endParaRPr lang="en-US" dirty="0"/>
          </a:p>
        </p:txBody>
      </p:sp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3774" y="3856661"/>
            <a:ext cx="3999500" cy="2713946"/>
          </a:xfrm>
          <a:prstGeom prst="rect">
            <a:avLst/>
          </a:prstGeom>
        </p:spPr>
      </p:pic>
      <p:pic>
        <p:nvPicPr>
          <p:cNvPr id="23" name="Object 22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05899" y="3884484"/>
            <a:ext cx="1114146" cy="399950"/>
          </a:xfrm>
          <a:prstGeom prst="rect">
            <a:avLst/>
          </a:prstGeom>
        </p:spPr>
      </p:pic>
      <p:sp>
        <p:nvSpPr>
          <p:cNvPr id="24" name="Object 23"/>
          <p:cNvSpPr/>
          <p:nvPr/>
        </p:nvSpPr>
        <p:spPr>
          <a:xfrm>
            <a:off x="2577383" y="4027412"/>
            <a:ext cx="1573079" cy="885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850"/>
              </a:lnSpc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150 website survey</a:t>
            </a:r>
            <a:endParaRPr lang="en-US" dirty="0"/>
          </a:p>
        </p:txBody>
      </p:sp>
      <p:pic>
        <p:nvPicPr>
          <p:cNvPr id="25" name="Object 24" descr="preencoded.pn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67780" y="3884484"/>
            <a:ext cx="1199850" cy="39995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6339238" y="4027412"/>
            <a:ext cx="1660669" cy="885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850"/>
              </a:lnSpc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6,759 website survey</a:t>
            </a:r>
            <a:endParaRPr lang="en-US" dirty="0"/>
          </a:p>
        </p:txBody>
      </p:sp>
      <p:pic>
        <p:nvPicPr>
          <p:cNvPr id="27" name="Object 26" descr="preencoded.pn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43684" y="1336142"/>
            <a:ext cx="1561709" cy="399950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9815261" y="1478986"/>
            <a:ext cx="2014110" cy="885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850"/>
              </a:lnSpc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1,000 website manual survey</a:t>
            </a:r>
            <a:endParaRPr lang="en-US" dirty="0"/>
          </a:p>
        </p:txBody>
      </p:sp>
      <p:pic>
        <p:nvPicPr>
          <p:cNvPr id="29" name="Object 28" descr="preencoded.png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70547" y="1324537"/>
            <a:ext cx="1190327" cy="399950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4442078" y="1467421"/>
            <a:ext cx="1643956" cy="885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850"/>
              </a:lnSpc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1,427 website survey</a:t>
            </a:r>
            <a:endParaRPr lang="en-US" dirty="0"/>
          </a:p>
        </p:txBody>
      </p:sp>
      <p:pic>
        <p:nvPicPr>
          <p:cNvPr id="31" name="Object 30" descr="preencoded.png">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480088" y="3884484"/>
            <a:ext cx="1142714" cy="399950"/>
          </a:xfrm>
          <a:prstGeom prst="rect">
            <a:avLst/>
          </a:prstGeom>
        </p:spPr>
      </p:pic>
      <p:sp>
        <p:nvSpPr>
          <p:cNvPr id="32" name="Object 31"/>
          <p:cNvSpPr/>
          <p:nvPr/>
        </p:nvSpPr>
        <p:spPr>
          <a:xfrm>
            <a:off x="10251551" y="4027412"/>
            <a:ext cx="1600248" cy="885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850"/>
              </a:lnSpc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680 website survey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85178" y="447563"/>
            <a:ext cx="7808547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Adding Scale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4199475" cy="6865808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3826" r="3826" t="0" b="0"/>
          <a:stretch/>
        </p:blipFill>
        <p:spPr>
          <a:xfrm>
            <a:off x="0" y="0"/>
            <a:ext cx="4199475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666083" y="2166426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4942239" y="2111260"/>
            <a:ext cx="7151487" cy="2152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Previous research is small-scale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942239" y="2535969"/>
            <a:ext cx="7151487" cy="4085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None goes beyond 700 websites in the two countries that we take into</a:t>
            </a:r>
            <a:b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consideration.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666083" y="344721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9" name="Object 8"/>
          <p:cNvSpPr/>
          <p:nvPr/>
        </p:nvSpPr>
        <p:spPr>
          <a:xfrm>
            <a:off x="4942239" y="3392052"/>
            <a:ext cx="7151487" cy="2152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if we go bigger?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942239" y="3816761"/>
            <a:ext cx="7151487" cy="66182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 similar trends appear if the scale of the sample size is increased? It is</a:t>
            </a:r>
            <a:b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 clear whether characteristics observed in high-traffic websites remain</a:t>
            </a:r>
            <a:b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similar if low-traffic ones are considered.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666083" y="498125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2" name="Object 11"/>
          <p:cNvSpPr/>
          <p:nvPr/>
        </p:nvSpPr>
        <p:spPr>
          <a:xfrm>
            <a:off x="4942239" y="4926146"/>
            <a:ext cx="7151487" cy="2152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 big in two countries!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942239" y="5350855"/>
            <a:ext cx="7151487" cy="4085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focused on two specific countries: the UK and Greece, but scaled up</a:t>
            </a:r>
            <a:b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sample size nearly ten-fold by automating our scraping and analysis.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85178" y="447563"/>
            <a:ext cx="7808547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Questions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4199475" cy="6865808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29610" r="29610" t="0" b="0"/>
          <a:stretch/>
        </p:blipFill>
        <p:spPr>
          <a:xfrm>
            <a:off x="0" y="0"/>
            <a:ext cx="4199475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285178" y="1476720"/>
            <a:ext cx="1104624" cy="37138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5180305" y="1564804"/>
            <a:ext cx="3199600" cy="4951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Prevalence of cookie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banners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180305" y="2245672"/>
            <a:ext cx="3199600" cy="8218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the prevalence of cookie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banners across the board when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 popular websites in Greece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the UK are also considered?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285178" y="3467424"/>
            <a:ext cx="1104624" cy="37138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5180305" y="3555508"/>
            <a:ext cx="3199600" cy="1952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 of options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5180305" y="3936413"/>
            <a:ext cx="3199600" cy="10484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does the distribution of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options offered in cookie banners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look like and what proportion of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websites provide a direct cookie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rejection option?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285178" y="5384803"/>
            <a:ext cx="1104624" cy="37138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5180305" y="5472887"/>
            <a:ext cx="3199600" cy="1952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Implicit consent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5180305" y="5853792"/>
            <a:ext cx="3199600" cy="36852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proportion of websites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 implicit consent?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999000" y="1476720"/>
            <a:ext cx="1104624" cy="37138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8894126" y="1564804"/>
            <a:ext cx="3199600" cy="4951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Privacy settings and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controls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8894126" y="2245672"/>
            <a:ext cx="3199600" cy="10484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proportion of cookie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banners allows their users to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their privacy settings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control which vendors track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them?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7999000" y="3694062"/>
            <a:ext cx="1104624" cy="37138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8894126" y="3782146"/>
            <a:ext cx="3199600" cy="4951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6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Comparing the two</a:t>
            </a:r>
            <a:b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countries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8894126" y="4463013"/>
            <a:ext cx="3199600" cy="8218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do the two countries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 in terms of the privacy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options offered by cookie</a:t>
            </a:r>
            <a:b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banners?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17427" y="1902143"/>
            <a:ext cx="542789" cy="71419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5226" y="3087709"/>
            <a:ext cx="4189952" cy="15521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 Websites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" y="3404812"/>
            <a:ext cx="4189952" cy="295391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Tranco + country-specific lists to build</a:t>
            </a:r>
            <a:b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dataset</a:t>
            </a:r>
          </a:p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527" y="1902143"/>
            <a:ext cx="333292" cy="714196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999500" y="3087709"/>
            <a:ext cx="4189952" cy="15521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 Cookie Banners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999500" y="3404812"/>
            <a:ext cx="4189952" cy="34852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Extended OpenWPM to effectively detect +</a:t>
            </a:r>
            <a:b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 cookie notices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8570" y="1902143"/>
            <a:ext cx="476131" cy="714196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903774" y="3087709"/>
            <a:ext cx="4189952" cy="15521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96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Santising and normalising data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903774" y="3404812"/>
            <a:ext cx="4189952" cy="34852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Tranformed arbitrary code to a consistent</a:t>
            </a:r>
            <a:b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2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structure for efficient queries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965" y="4497438"/>
            <a:ext cx="19045" cy="599925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92091" y="4462013"/>
            <a:ext cx="19045" cy="1733117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57311" y="4521149"/>
            <a:ext cx="19045" cy="590402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667" y="4087733"/>
            <a:ext cx="3332917" cy="43804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268193" y="4230651"/>
            <a:ext cx="3793152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Ethical considerations</a:t>
            </a:r>
            <a:endParaRPr lang="en-US" dirty="0"/>
          </a:p>
        </p:txBody>
      </p:sp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991" y="4636176"/>
            <a:ext cx="285679" cy="285679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71801" y="4703825"/>
            <a:ext cx="433165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23"/>
              </a:lnSpc>
              <a:spcAft>
                <a:spcPts val="600"/>
              </a:spcAft>
              <a:buNone/>
            </a:pPr>
            <a:r>
              <a:rPr lang="en-US" b="1" sz="1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935997" y="4683827"/>
            <a:ext cx="2959738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Robots.txt parser</a:t>
            </a:r>
            <a:endParaRPr lang="en-US" dirty="0"/>
          </a:p>
        </p:txBody>
      </p:sp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3237" y="5038358"/>
            <a:ext cx="285679" cy="285679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646773" y="5106022"/>
            <a:ext cx="459562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23"/>
              </a:lnSpc>
              <a:spcAft>
                <a:spcPts val="600"/>
              </a:spcAft>
              <a:buNone/>
            </a:pPr>
            <a:r>
              <a:rPr lang="en-US" b="1" sz="1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924167" y="5086025"/>
            <a:ext cx="1419442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TOS parser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924167" y="5343135"/>
            <a:ext cx="1619588" cy="1152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229"/>
              </a:lnSpc>
              <a:spcAft>
                <a:spcPts val="600"/>
              </a:spcAft>
              <a:buNone/>
            </a:pPr>
            <a:r>
              <a:rPr lang="en-US" sz="10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TERMS OF SERVICE</a:t>
            </a:r>
            <a:endParaRPr lang="en-US" dirty="0"/>
          </a:p>
        </p:txBody>
      </p:sp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88589" y="4087733"/>
            <a:ext cx="3428143" cy="43804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4160046" y="4230651"/>
            <a:ext cx="3887787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+ Tools</a:t>
            </a:r>
            <a:endParaRPr lang="en-US" dirty="0"/>
          </a:p>
        </p:txBody>
      </p:sp>
      <p:pic>
        <p:nvPicPr>
          <p:cNvPr id="26" name="Object 25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58668" y="4647931"/>
            <a:ext cx="285679" cy="285679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4577550" y="4715654"/>
            <a:ext cx="429032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4839679" y="4695657"/>
            <a:ext cx="1444010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OpenWPM</a:t>
            </a:r>
            <a:endParaRPr lang="en-US" dirty="0"/>
          </a:p>
        </p:txBody>
      </p:sp>
      <p:pic>
        <p:nvPicPr>
          <p:cNvPr id="29" name="Object 28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58668" y="5038358"/>
            <a:ext cx="285679" cy="285679"/>
          </a:xfrm>
          <a:prstGeom prst="rect">
            <a:avLst/>
          </a:prstGeom>
        </p:spPr>
      </p:pic>
      <p:sp>
        <p:nvSpPr>
          <p:cNvPr id="30" name="Object 29"/>
          <p:cNvSpPr/>
          <p:nvPr/>
        </p:nvSpPr>
        <p:spPr>
          <a:xfrm>
            <a:off x="4563751" y="5106022"/>
            <a:ext cx="456629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4839679" y="5086025"/>
            <a:ext cx="1006160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IDCAC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4839679" y="5343135"/>
            <a:ext cx="2649307" cy="1152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229"/>
              </a:lnSpc>
              <a:spcAft>
                <a:spcPts val="600"/>
              </a:spcAft>
              <a:buNone/>
            </a:pPr>
            <a:r>
              <a:rPr lang="en-US" sz="10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DON'T CARE ABOUT COOKIES LIST</a:t>
            </a:r>
            <a:endParaRPr lang="en-US" dirty="0"/>
          </a:p>
        </p:txBody>
      </p:sp>
      <p:pic>
        <p:nvPicPr>
          <p:cNvPr id="33" name="Object 32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46913" y="5570732"/>
            <a:ext cx="285679" cy="285679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4552189" y="5638343"/>
            <a:ext cx="456095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4827849" y="5618345"/>
            <a:ext cx="3055047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Purpose-built Cookie Parser</a:t>
            </a:r>
            <a:endParaRPr lang="en-US" dirty="0"/>
          </a:p>
        </p:txBody>
      </p:sp>
      <p:pic>
        <p:nvPicPr>
          <p:cNvPr id="36" name="Object 35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58668" y="5984668"/>
            <a:ext cx="285679" cy="285679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4557552" y="6052369"/>
            <a:ext cx="469027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4839679" y="6032372"/>
            <a:ext cx="1013588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SQLite</a:t>
            </a:r>
            <a:endParaRPr lang="en-US" dirty="0"/>
          </a:p>
        </p:txBody>
      </p:sp>
      <p:pic>
        <p:nvPicPr>
          <p:cNvPr id="39" name="Object 38" descr="preencoded.png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339583" y="4087733"/>
            <a:ext cx="3380530" cy="438040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8111046" y="4230651"/>
            <a:ext cx="3840469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</a:t>
            </a:r>
            <a:endParaRPr lang="en-US" dirty="0"/>
          </a:p>
        </p:txBody>
      </p:sp>
      <p:pic>
        <p:nvPicPr>
          <p:cNvPr id="41" name="Object 40" descr="preencoded.png">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421566" y="4647931"/>
            <a:ext cx="285679" cy="285679"/>
          </a:xfrm>
          <a:prstGeom prst="rect">
            <a:avLst/>
          </a:prstGeom>
        </p:spPr>
      </p:pic>
      <p:sp>
        <p:nvSpPr>
          <p:cNvPr id="42" name="Object 41"/>
          <p:cNvSpPr/>
          <p:nvPr/>
        </p:nvSpPr>
        <p:spPr>
          <a:xfrm>
            <a:off x="8540379" y="4715654"/>
            <a:ext cx="429032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dirty="0"/>
          </a:p>
        </p:txBody>
      </p:sp>
      <p:sp>
        <p:nvSpPr>
          <p:cNvPr id="43" name="Object 42"/>
          <p:cNvSpPr/>
          <p:nvPr/>
        </p:nvSpPr>
        <p:spPr>
          <a:xfrm>
            <a:off x="8802508" y="4695657"/>
            <a:ext cx="2569964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 HTML to JSON</a:t>
            </a:r>
            <a:endParaRPr lang="en-US" dirty="0"/>
          </a:p>
        </p:txBody>
      </p:sp>
      <p:pic>
        <p:nvPicPr>
          <p:cNvPr id="44" name="Object 43" descr="preencoded.png">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421566" y="5038358"/>
            <a:ext cx="285679" cy="285679"/>
          </a:xfrm>
          <a:prstGeom prst="rect">
            <a:avLst/>
          </a:prstGeom>
        </p:spPr>
      </p:pic>
      <p:sp>
        <p:nvSpPr>
          <p:cNvPr id="45" name="Object 44"/>
          <p:cNvSpPr/>
          <p:nvPr/>
        </p:nvSpPr>
        <p:spPr>
          <a:xfrm>
            <a:off x="8526580" y="5106022"/>
            <a:ext cx="456629" cy="12189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323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dirty="0"/>
          </a:p>
        </p:txBody>
      </p:sp>
      <p:sp>
        <p:nvSpPr>
          <p:cNvPr id="46" name="Object 45"/>
          <p:cNvSpPr/>
          <p:nvPr/>
        </p:nvSpPr>
        <p:spPr>
          <a:xfrm>
            <a:off x="8802508" y="5086025"/>
            <a:ext cx="3184495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Manually identify categories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8802508" y="5343135"/>
            <a:ext cx="3184495" cy="27120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229"/>
              </a:lnSpc>
              <a:spcAft>
                <a:spcPts val="600"/>
              </a:spcAft>
              <a:buNone/>
            </a:pPr>
            <a:r>
              <a:rPr lang="en-US" sz="10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AFFIRMATIVE, NEGATIVE, INFORMATIONAL,</a:t>
            </a:r>
            <a:br>
              <a:rPr lang="en-US" sz="10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0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MANAGERIAL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12448" y="447563"/>
            <a:ext cx="8281277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4 Privacy Categories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3726745" cy="6865808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9290" r="9290" t="0" b="0"/>
          <a:stretch/>
        </p:blipFill>
        <p:spPr>
          <a:xfrm>
            <a:off x="0" y="0"/>
            <a:ext cx="3726745" cy="6865808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7328" y="2546970"/>
            <a:ext cx="6989602" cy="3732867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7328" y="2546970"/>
            <a:ext cx="6989602" cy="373286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457505" y="1628227"/>
            <a:ext cx="1835072" cy="91875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292577" y="1628227"/>
            <a:ext cx="5156093" cy="91875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description &amp; examples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457505" y="2546978"/>
            <a:ext cx="1835072" cy="932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Affirmative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292577" y="2546978"/>
            <a:ext cx="5156093" cy="932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2000" dirty="0" smtClean="0">
                <a:solidFill>
                  <a:srgbClr val="00a0b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Options that prompt users to accept the use of cookies, e.g. "accept", "agree", "allow", and "OK"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457505" y="3479120"/>
            <a:ext cx="1835072" cy="932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Negative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292577" y="3479120"/>
            <a:ext cx="5156093" cy="932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2000" dirty="0" smtClean="0">
                <a:solidFill>
                  <a:srgbClr val="00a0b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Options that allow users to opt-out from cookie tracking, e.g. "decline", "reject", "disagree", "no"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457505" y="4411262"/>
            <a:ext cx="1835072" cy="932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Managerial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292577" y="4411262"/>
            <a:ext cx="5156093" cy="932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00a0b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Options that allow users to opt in/out of specific trackers, "manage", "settings", "vendors/partners"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4457505" y="5343404"/>
            <a:ext cx="1835072" cy="932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18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Informational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6292577" y="5343404"/>
            <a:ext cx="5156093" cy="93214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00a0b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Options that take users to informational pages, e.g. "Privacy Policy", "learn/see/read more"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31519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064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Size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19872"/>
            <a:ext cx="11998500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6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Breakdown of the number of websites per country that are included (by source) and excluded (by reason).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657888"/>
            <a:ext cx="3538030" cy="4731789"/>
          </a:xfrm>
          <a:prstGeom prst="rect">
            <a:avLst/>
          </a:prstGeom>
          <a:solidFill>
            <a:srgbClr val="e6f6f7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-5556" r="-5556" t="-5556" b="-5556"/>
          <a:stretch/>
        </p:blipFill>
        <p:spPr>
          <a:xfrm>
            <a:off x="1329455" y="2135972"/>
            <a:ext cx="1831381" cy="703625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9299" y="2135893"/>
            <a:ext cx="1828343" cy="70467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954792" y="3278370"/>
            <a:ext cx="93324" cy="93321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8" name="Object 7"/>
          <p:cNvSpPr/>
          <p:nvPr/>
        </p:nvSpPr>
        <p:spPr>
          <a:xfrm>
            <a:off x="1148140" y="3230024"/>
            <a:ext cx="2768225" cy="88179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Utilised Viking,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University of York's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supercomputer to run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software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954792" y="4464829"/>
            <a:ext cx="93324" cy="93321"/>
          </a:xfrm>
          <a:prstGeom prst="ellipse">
            <a:avLst/>
          </a:prstGeom>
          <a:solidFill>
            <a:srgbClr val="97aa0f"/>
          </a:solidFill>
        </p:spPr>
      </p:sp>
      <p:sp>
        <p:nvSpPr>
          <p:cNvPr id="10" name="Object 9"/>
          <p:cNvSpPr/>
          <p:nvPr/>
        </p:nvSpPr>
        <p:spPr>
          <a:xfrm>
            <a:off x="1148140" y="4416542"/>
            <a:ext cx="2768225" cy="136173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128GB of memory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32 cores the crawl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 completed in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8~hours for Greece and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just over 36~hours for</a:t>
            </a:r>
            <a:b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3333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UK!</a:t>
            </a:r>
            <a:endParaRPr lang="en-US" dirty="0"/>
          </a:p>
        </p:txBody>
      </p:sp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462" y="2260432"/>
            <a:ext cx="7322894" cy="3513846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5462" y="2260432"/>
            <a:ext cx="7322894" cy="3513846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4385543" y="2260446"/>
            <a:ext cx="2984854" cy="63930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/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370397" y="2260446"/>
            <a:ext cx="1431081" cy="63930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Greece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8801479" y="2260446"/>
            <a:ext cx="1454476" cy="63930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UK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10255955" y="2260446"/>
            <a:ext cx="1456866" cy="639309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Combined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4385543" y="2899755"/>
            <a:ext cx="2984854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Included from Tranco 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7370397" y="2899755"/>
            <a:ext cx="1431081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3,446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8801479" y="2899755"/>
            <a:ext cx="145447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18,768 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10255955" y="2899755"/>
            <a:ext cx="145686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22,214 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4385543" y="3379236"/>
            <a:ext cx="2984854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Included from country-specific lists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7370397" y="3379236"/>
            <a:ext cx="1431081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40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8801479" y="3379236"/>
            <a:ext cx="145447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634 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10255955" y="3379236"/>
            <a:ext cx="145686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674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4385543" y="3858718"/>
            <a:ext cx="2984854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Excluded due to unavailability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370397" y="3858718"/>
            <a:ext cx="1431081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-125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8801479" y="3858718"/>
            <a:ext cx="145447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-$305  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0255955" y="3858718"/>
            <a:ext cx="145686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-430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4385543" y="4338199"/>
            <a:ext cx="2984854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Excluded due to robots.txt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7370397" y="4338199"/>
            <a:ext cx="1431081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-204  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8801479" y="4338199"/>
            <a:ext cx="145447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-3,687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10255955" y="4338199"/>
            <a:ext cx="145686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-3,891 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4385543" y="4817681"/>
            <a:ext cx="2984854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Excluded due to Terms of service</a:t>
            </a:r>
            <a:endParaRPr lang="en-US" dirty="0"/>
          </a:p>
        </p:txBody>
      </p:sp>
      <p:sp>
        <p:nvSpPr>
          <p:cNvPr id="34" name="Object 33"/>
          <p:cNvSpPr/>
          <p:nvPr/>
        </p:nvSpPr>
        <p:spPr>
          <a:xfrm>
            <a:off x="7370397" y="4817681"/>
            <a:ext cx="1431081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-70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8801479" y="4817681"/>
            <a:ext cx="145447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-760</a:t>
            </a:r>
            <a:endParaRPr lang="en-US" dirty="0"/>
          </a:p>
        </p:txBody>
      </p:sp>
      <p:sp>
        <p:nvSpPr>
          <p:cNvPr id="36" name="Object 35"/>
          <p:cNvSpPr/>
          <p:nvPr/>
        </p:nvSpPr>
        <p:spPr>
          <a:xfrm>
            <a:off x="10255955" y="4817681"/>
            <a:ext cx="145686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-830</a:t>
            </a:r>
            <a:endParaRPr lang="en-US" dirty="0"/>
          </a:p>
        </p:txBody>
      </p:sp>
      <p:sp>
        <p:nvSpPr>
          <p:cNvPr id="37" name="Object 36"/>
          <p:cNvSpPr/>
          <p:nvPr/>
        </p:nvSpPr>
        <p:spPr>
          <a:xfrm>
            <a:off x="4385543" y="5297162"/>
            <a:ext cx="2984854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l">
              <a:buNone/>
            </a:pPr>
            <a:r>
              <a:rPr lang="en-US" b="1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Total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7370397" y="5297162"/>
            <a:ext cx="1431081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b="1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3,087</a:t>
            </a:r>
            <a:endParaRPr lang="en-US" dirty="0"/>
          </a:p>
        </p:txBody>
      </p:sp>
      <p:sp>
        <p:nvSpPr>
          <p:cNvPr id="39" name="Object 38"/>
          <p:cNvSpPr/>
          <p:nvPr/>
        </p:nvSpPr>
        <p:spPr>
          <a:xfrm>
            <a:off x="8801479" y="5297162"/>
            <a:ext cx="145447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b="1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14,650</a:t>
            </a:r>
            <a:endParaRPr lang="en-US" dirty="0"/>
          </a:p>
        </p:txBody>
      </p:sp>
      <p:sp>
        <p:nvSpPr>
          <p:cNvPr id="40" name="Object 39"/>
          <p:cNvSpPr/>
          <p:nvPr/>
        </p:nvSpPr>
        <p:spPr>
          <a:xfrm>
            <a:off x="10255955" y="5297162"/>
            <a:ext cx="1456866" cy="479482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b="1" sz="2000" dirty="0" smtClean="0">
                <a:solidFill>
                  <a:srgbClr val="333333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17,737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2021-06-23T16:32:49.893Z</dcterms:created>
  <dcterms:modified xsi:type="dcterms:W3CDTF">2021-06-23T16:32:49.893Z</dcterms:modified>
</cp:coreProperties>
</file>